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4" r:id="rId3"/>
    <p:sldId id="258" r:id="rId4"/>
    <p:sldId id="262" r:id="rId5"/>
    <p:sldId id="266" r:id="rId6"/>
  </p:sldIdLst>
  <p:sldSz cx="10693400" cy="7561263"/>
  <p:notesSz cx="6797675" cy="9926638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33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31" autoAdjust="0"/>
    <p:restoredTop sz="94743" autoAdjust="0"/>
  </p:normalViewPr>
  <p:slideViewPr>
    <p:cSldViewPr>
      <p:cViewPr varScale="1">
        <p:scale>
          <a:sx n="97" d="100"/>
          <a:sy n="97" d="100"/>
        </p:scale>
        <p:origin x="-1968" y="-96"/>
      </p:cViewPr>
      <p:guideLst>
        <p:guide orient="horz" pos="3368"/>
        <p:guide orient="horz" pos="2382"/>
        <p:guide pos="2382"/>
        <p:guide pos="33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56466" y="362949"/>
            <a:ext cx="9977763" cy="683228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9536" y="478687"/>
            <a:ext cx="9714352" cy="3427773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44780" y="2006862"/>
            <a:ext cx="9089391" cy="2016337"/>
          </a:xfrm>
        </p:spPr>
        <p:txBody>
          <a:bodyPr lIns="52153" rIns="52153" bIns="52153"/>
          <a:lstStyle>
            <a:lvl1pPr algn="r">
              <a:defRPr sz="51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844780" y="4062919"/>
            <a:ext cx="9089391" cy="1008169"/>
          </a:xfrm>
        </p:spPr>
        <p:txBody>
          <a:bodyPr lIns="208611" tIns="0"/>
          <a:lstStyle>
            <a:lvl1pPr marL="41722" indent="0" algn="r">
              <a:spcBef>
                <a:spcPts val="0"/>
              </a:spcBef>
              <a:buNone/>
              <a:defRPr sz="2300">
                <a:solidFill>
                  <a:schemeClr val="bg2">
                    <a:shade val="25000"/>
                  </a:schemeClr>
                </a:solidFill>
              </a:defRPr>
            </a:lvl1pPr>
            <a:lvl2pPr marL="521528" indent="0" algn="ctr">
              <a:buNone/>
            </a:lvl2pPr>
            <a:lvl3pPr marL="1043056" indent="0" algn="ctr">
              <a:buNone/>
            </a:lvl3pPr>
            <a:lvl4pPr marL="1564584" indent="0" algn="ctr">
              <a:buNone/>
            </a:lvl4pPr>
            <a:lvl5pPr marL="2086112" indent="0" algn="ctr">
              <a:buNone/>
            </a:lvl5pPr>
            <a:lvl6pPr marL="2607640" indent="0" algn="ctr">
              <a:buNone/>
            </a:lvl6pPr>
            <a:lvl7pPr marL="3129168" indent="0" algn="ctr">
              <a:buNone/>
            </a:lvl7pPr>
            <a:lvl8pPr marL="3650696" indent="0" algn="ctr">
              <a:buNone/>
            </a:lvl8pPr>
            <a:lvl9pPr marL="4172224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138" y="5494519"/>
            <a:ext cx="9570592" cy="1159394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8138" y="584741"/>
            <a:ext cx="9570592" cy="461741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588114"/>
            <a:ext cx="2316904" cy="5796967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3784" y="588110"/>
            <a:ext cx="6950710" cy="5796969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138" y="5494519"/>
            <a:ext cx="9570592" cy="1159394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8138" y="584741"/>
            <a:ext cx="9570592" cy="4617411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56466" y="362949"/>
            <a:ext cx="9977763" cy="683228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9536" y="478694"/>
            <a:ext cx="9714352" cy="478651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702" y="5434030"/>
            <a:ext cx="9570592" cy="746045"/>
          </a:xfrm>
        </p:spPr>
        <p:txBody>
          <a:bodyPr lIns="104306" bIns="0" anchor="b"/>
          <a:lstStyle>
            <a:lvl1pPr algn="l">
              <a:buNone/>
              <a:defRPr sz="41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7702" y="6201254"/>
            <a:ext cx="9570592" cy="463758"/>
          </a:xfrm>
        </p:spPr>
        <p:txBody>
          <a:bodyPr lIns="135597" tIns="0" anchor="t"/>
          <a:lstStyle>
            <a:lvl1pPr marL="0" marR="41722" indent="0" algn="l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1507" y="584738"/>
            <a:ext cx="4598162" cy="483920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61130" y="584738"/>
            <a:ext cx="4598162" cy="483920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138" y="5494519"/>
            <a:ext cx="9570592" cy="1159394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0116" y="638860"/>
            <a:ext cx="4598162" cy="873395"/>
          </a:xfrm>
        </p:spPr>
        <p:txBody>
          <a:bodyPr lIns="166889" anchor="ctr"/>
          <a:lstStyle>
            <a:lvl1pPr marL="0" indent="0" algn="l">
              <a:buNone/>
              <a:defRPr sz="2700" b="1">
                <a:solidFill>
                  <a:schemeClr val="tx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40455" y="638860"/>
            <a:ext cx="4598162" cy="873395"/>
          </a:xfrm>
        </p:spPr>
        <p:txBody>
          <a:bodyPr lIns="156458" anchor="ctr"/>
          <a:lstStyle>
            <a:lvl1pPr marL="0" indent="0" algn="l">
              <a:buNone/>
              <a:defRPr sz="2700" b="1">
                <a:solidFill>
                  <a:schemeClr val="tx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710116" y="1596267"/>
            <a:ext cx="4598162" cy="3847842"/>
          </a:xfrm>
        </p:spPr>
        <p:txBody>
          <a:bodyPr anchor="t"/>
          <a:lstStyle>
            <a:lvl1pPr algn="l">
              <a:defRPr sz="2700"/>
            </a:lvl1pPr>
            <a:lvl2pPr algn="l">
              <a:defRPr sz="2300"/>
            </a:lvl2pPr>
            <a:lvl3pPr algn="l">
              <a:defRPr sz="2100"/>
            </a:lvl3pPr>
            <a:lvl4pPr algn="l">
              <a:defRPr sz="1800"/>
            </a:lvl4pPr>
            <a:lvl5pPr algn="l"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40455" y="1596267"/>
            <a:ext cx="4598162" cy="3847842"/>
          </a:xfrm>
        </p:spPr>
        <p:txBody>
          <a:bodyPr anchor="t"/>
          <a:lstStyle>
            <a:lvl1pPr algn="l">
              <a:defRPr sz="2700"/>
            </a:lvl1pPr>
            <a:lvl2pPr algn="l">
              <a:defRPr sz="2300"/>
            </a:lvl2pPr>
            <a:lvl3pPr algn="l">
              <a:defRPr sz="2100"/>
            </a:lvl3pPr>
            <a:lvl4pPr algn="l">
              <a:defRPr sz="1800"/>
            </a:lvl4pPr>
            <a:lvl5pPr algn="l"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6466" y="362949"/>
            <a:ext cx="9977763" cy="683228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301" y="588098"/>
            <a:ext cx="3475354" cy="1008169"/>
          </a:xfrm>
        </p:spPr>
        <p:txBody>
          <a:bodyPr anchor="b"/>
          <a:lstStyle>
            <a:lvl1pPr algn="l">
              <a:buNone/>
              <a:defRPr sz="25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77374" y="1596272"/>
            <a:ext cx="3475354" cy="4637433"/>
          </a:xfrm>
        </p:spPr>
        <p:txBody>
          <a:bodyPr lIns="104306"/>
          <a:lstStyle>
            <a:lvl1pPr marL="20861" marR="20861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buNone/>
              <a:defRPr sz="1400">
                <a:solidFill>
                  <a:schemeClr val="tx1"/>
                </a:solidFill>
              </a:defRPr>
            </a:lvl2pPr>
            <a:lvl3pPr>
              <a:buNone/>
              <a:defRPr sz="1100">
                <a:solidFill>
                  <a:schemeClr val="tx1"/>
                </a:solidFill>
              </a:defRPr>
            </a:lvl3pPr>
            <a:lvl4pPr>
              <a:buNone/>
              <a:defRPr sz="1000">
                <a:solidFill>
                  <a:schemeClr val="tx1"/>
                </a:solidFill>
              </a:defRPr>
            </a:lvl4pPr>
            <a:lvl5pPr>
              <a:buNone/>
              <a:defRPr sz="10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890395" y="1025531"/>
            <a:ext cx="5410036" cy="520887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3000">
                <a:solidFill>
                  <a:schemeClr val="tx1"/>
                </a:solidFill>
              </a:defRPr>
            </a:lvl2pPr>
            <a:lvl3pPr>
              <a:defRPr sz="2700">
                <a:solidFill>
                  <a:schemeClr val="tx1"/>
                </a:solidFill>
              </a:defRPr>
            </a:lvl3pPr>
            <a:lvl4pPr>
              <a:defRPr sz="2300">
                <a:solidFill>
                  <a:schemeClr val="tx1"/>
                </a:solidFill>
              </a:defRPr>
            </a:lvl4pPr>
            <a:lvl5pPr>
              <a:defRPr sz="23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56466" y="362949"/>
            <a:ext cx="9977763" cy="683228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7485385" y="478684"/>
            <a:ext cx="2718497" cy="47888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5526025"/>
            <a:ext cx="9624060" cy="1159394"/>
          </a:xfrm>
        </p:spPr>
        <p:txBody>
          <a:bodyPr anchor="t"/>
          <a:lstStyle>
            <a:lvl1pPr algn="l">
              <a:buNone/>
              <a:defRPr sz="41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7557785" y="588102"/>
            <a:ext cx="2619882" cy="4643353"/>
          </a:xfrm>
        </p:spPr>
        <p:txBody>
          <a:bodyPr lIns="104306"/>
          <a:lstStyle>
            <a:lvl1pPr marL="52153" indent="0" algn="l"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  <a:lvl2pPr>
              <a:defRPr sz="1400">
                <a:solidFill>
                  <a:srgbClr val="FFFFFF"/>
                </a:solidFill>
              </a:defRPr>
            </a:lvl2pPr>
            <a:lvl3pPr>
              <a:defRPr sz="1100">
                <a:solidFill>
                  <a:srgbClr val="FFFFFF"/>
                </a:solidFill>
              </a:defRPr>
            </a:lvl3pPr>
            <a:lvl4pPr>
              <a:defRPr sz="1000">
                <a:solidFill>
                  <a:srgbClr val="FFFFFF"/>
                </a:solidFill>
              </a:defRPr>
            </a:lvl4pPr>
            <a:lvl5pPr>
              <a:defRPr sz="10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2897" y="480455"/>
            <a:ext cx="6929323" cy="47888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7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6466" y="362949"/>
            <a:ext cx="9977763" cy="683228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9536" y="478685"/>
            <a:ext cx="9714352" cy="604901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88138" y="5496844"/>
            <a:ext cx="9570592" cy="1159394"/>
          </a:xfrm>
          <a:prstGeom prst="rect">
            <a:avLst/>
          </a:prstGeom>
        </p:spPr>
        <p:txBody>
          <a:bodyPr vert="horz" lIns="104306" tIns="52153" rIns="104306" bIns="52153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88138" y="584741"/>
            <a:ext cx="9570592" cy="4617411"/>
          </a:xfrm>
          <a:prstGeom prst="rect">
            <a:avLst/>
          </a:prstGeom>
        </p:spPr>
        <p:txBody>
          <a:bodyPr vert="horz" lIns="208611" tIns="104306" rIns="104306" bIns="52153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4416205" y="6738634"/>
            <a:ext cx="2673350" cy="402567"/>
          </a:xfrm>
          <a:prstGeom prst="rect">
            <a:avLst/>
          </a:prstGeom>
        </p:spPr>
        <p:txBody>
          <a:bodyPr vert="horz" lIns="104306" tIns="52153" rIns="104306" bIns="52153" anchor="b"/>
          <a:lstStyle>
            <a:lvl1pPr algn="r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7089556" y="6738634"/>
            <a:ext cx="2673350" cy="402567"/>
          </a:xfrm>
          <a:prstGeom prst="rect">
            <a:avLst/>
          </a:prstGeom>
        </p:spPr>
        <p:txBody>
          <a:bodyPr vert="horz" lIns="104306" tIns="52153" rIns="104306" bIns="52153" anchor="b"/>
          <a:lstStyle>
            <a:lvl1pPr algn="l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9762906" y="6738634"/>
            <a:ext cx="534670" cy="402567"/>
          </a:xfrm>
          <a:prstGeom prst="rect">
            <a:avLst/>
          </a:prstGeom>
        </p:spPr>
        <p:txBody>
          <a:bodyPr vert="horz" lIns="104306" tIns="52153" rIns="104306" bIns="52153" anchor="b"/>
          <a:lstStyle>
            <a:lvl1pPr algn="r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02486" indent="-302486" algn="l" rtl="0" eaLnBrk="1" latinLnBrk="0" hangingPunct="1">
        <a:spcBef>
          <a:spcPts val="285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25834" indent="-229472" algn="l" rtl="0" eaLnBrk="1" latinLnBrk="0" hangingPunct="1">
        <a:spcBef>
          <a:spcPts val="285"/>
        </a:spcBef>
        <a:buClr>
          <a:schemeClr val="accent1"/>
        </a:buClr>
        <a:buSzPct val="100000"/>
        <a:buFont typeface="Verdana"/>
        <a:buChar char="◦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897028" indent="-208611" algn="l" rtl="0" eaLnBrk="1" latinLnBrk="0" hangingPunct="1">
        <a:spcBef>
          <a:spcPts val="285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223" indent="-208611" algn="l" rtl="0" eaLnBrk="1" latinLnBrk="0" hangingPunct="1">
        <a:spcBef>
          <a:spcPts val="262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60279" indent="-208611" algn="l" rtl="0" eaLnBrk="1" latinLnBrk="0" hangingPunct="1">
        <a:spcBef>
          <a:spcPts val="28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181" indent="-208611" algn="l" rtl="0" eaLnBrk="1" latinLnBrk="0" hangingPunct="1">
        <a:spcBef>
          <a:spcPts val="285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40084" indent="-208611" algn="l" rtl="0" eaLnBrk="1" latinLnBrk="0" hangingPunct="1">
        <a:spcBef>
          <a:spcPts val="291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190418" indent="-208611" algn="l" rtl="0" eaLnBrk="1" latinLnBrk="0" hangingPunct="1">
        <a:spcBef>
          <a:spcPts val="293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451182" indent="-208611" algn="l" rtl="0" eaLnBrk="1" latinLnBrk="0" hangingPunct="1">
        <a:spcBef>
          <a:spcPts val="291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6010" y="1044327"/>
            <a:ext cx="9089391" cy="2187422"/>
          </a:xfrm>
        </p:spPr>
        <p:txBody>
          <a:bodyPr>
            <a:noAutofit/>
          </a:bodyPr>
          <a:lstStyle/>
          <a:p>
            <a:pPr algn="ctr"/>
            <a:r>
              <a:rPr lang="ru-RU" sz="4100" dirty="0" smtClean="0">
                <a:solidFill>
                  <a:schemeClr val="tx1"/>
                </a:solidFill>
              </a:rPr>
              <a:t>Внесение изменений в ПЗЗ</a:t>
            </a:r>
            <a:br>
              <a:rPr lang="ru-RU" sz="4100" dirty="0" smtClean="0">
                <a:solidFill>
                  <a:schemeClr val="tx1"/>
                </a:solidFill>
              </a:rPr>
            </a:br>
            <a:r>
              <a:rPr lang="ru-RU" sz="4100" dirty="0" err="1" smtClean="0">
                <a:solidFill>
                  <a:schemeClr val="tx1"/>
                </a:solidFill>
              </a:rPr>
              <a:t>Сысертского</a:t>
            </a:r>
            <a:r>
              <a:rPr lang="ru-RU" sz="4100" dirty="0" smtClean="0">
                <a:solidFill>
                  <a:schemeClr val="tx1"/>
                </a:solidFill>
              </a:rPr>
              <a:t> городского округа</a:t>
            </a:r>
            <a:endParaRPr lang="ru-RU" sz="41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8768" y="4289797"/>
            <a:ext cx="9523876" cy="1828873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ru-RU" sz="2800" dirty="0" smtClean="0">
                <a:cs typeface="Times New Roman" panose="02020603050405020304" pitchFamily="18" charset="0"/>
              </a:rPr>
              <a:t>применительно к территории п. Полевой </a:t>
            </a:r>
          </a:p>
          <a:p>
            <a:pPr algn="ctr"/>
            <a:r>
              <a:rPr lang="ru-RU" sz="2800" dirty="0" smtClean="0">
                <a:cs typeface="Times New Roman" panose="02020603050405020304" pitchFamily="18" charset="0"/>
              </a:rPr>
              <a:t>во фрагментах 9, 10 </a:t>
            </a:r>
          </a:p>
          <a:p>
            <a:pPr algn="ctr"/>
            <a:r>
              <a:rPr lang="ru-RU" sz="2800" dirty="0" smtClean="0">
                <a:cs typeface="Times New Roman" panose="02020603050405020304" pitchFamily="18" charset="0"/>
              </a:rPr>
              <a:t>в </a:t>
            </a:r>
            <a:r>
              <a:rPr lang="ru-RU" sz="2800" dirty="0">
                <a:cs typeface="Times New Roman" panose="02020603050405020304" pitchFamily="18" charset="0"/>
              </a:rPr>
              <a:t>соответствии со схемой градостроительного зонирования </a:t>
            </a:r>
            <a:r>
              <a:rPr lang="ru-RU" sz="2800" dirty="0" err="1" smtClean="0">
                <a:cs typeface="Times New Roman" panose="02020603050405020304" pitchFamily="18" charset="0"/>
              </a:rPr>
              <a:t>Сысертского</a:t>
            </a:r>
            <a:r>
              <a:rPr lang="ru-RU" sz="2800" dirty="0" smtClean="0">
                <a:cs typeface="Times New Roman" panose="02020603050405020304" pitchFamily="18" charset="0"/>
              </a:rPr>
              <a:t> </a:t>
            </a:r>
            <a:r>
              <a:rPr lang="ru-RU" sz="2800" dirty="0">
                <a:cs typeface="Times New Roman" panose="02020603050405020304" pitchFamily="18" charset="0"/>
              </a:rPr>
              <a:t>городского </a:t>
            </a:r>
            <a:r>
              <a:rPr lang="ru-RU" sz="2800" dirty="0" smtClean="0">
                <a:cs typeface="Times New Roman" panose="02020603050405020304" pitchFamily="18" charset="0"/>
              </a:rPr>
              <a:t>округа</a:t>
            </a:r>
            <a:endParaRPr lang="ru-RU" sz="28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172" y="672377"/>
            <a:ext cx="9572603" cy="620459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500" b="1" dirty="0" smtClean="0">
                <a:latin typeface="+mj-lt"/>
                <a:cs typeface="Times New Roman" panose="02020603050405020304" pitchFamily="18" charset="0"/>
              </a:rPr>
              <a:t>С</a:t>
            </a:r>
            <a:r>
              <a:rPr lang="x-none" sz="2500" b="1" smtClean="0">
                <a:latin typeface="+mj-lt"/>
                <a:cs typeface="Times New Roman" panose="02020603050405020304" pitchFamily="18" charset="0"/>
              </a:rPr>
              <a:t>ведения</a:t>
            </a:r>
            <a:r>
              <a:rPr lang="ru-RU" sz="2500" b="1" dirty="0" smtClean="0">
                <a:latin typeface="+mj-lt"/>
                <a:cs typeface="Times New Roman" panose="02020603050405020304" pitchFamily="18" charset="0"/>
              </a:rPr>
              <a:t> о территории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ru-RU" sz="1800" dirty="0"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cs typeface="Times New Roman" panose="02020603050405020304" pitchFamily="18" charset="0"/>
              </a:rPr>
              <a:t>Территория п. Полевой расположена в северо-западной части </a:t>
            </a:r>
            <a:r>
              <a:rPr lang="ru-RU" sz="1800" dirty="0" err="1" smtClean="0">
                <a:cs typeface="Times New Roman" panose="02020603050405020304" pitchFamily="18" charset="0"/>
              </a:rPr>
              <a:t>Сысертского</a:t>
            </a:r>
            <a:r>
              <a:rPr lang="ru-RU" sz="1800" dirty="0" smtClean="0">
                <a:cs typeface="Times New Roman" panose="02020603050405020304" pitchFamily="18" charset="0"/>
              </a:rPr>
              <a:t> городского округа во фрагментах 9 и 10 соответствии со схемой градостроительного зонирования </a:t>
            </a:r>
            <a:r>
              <a:rPr lang="ru-RU" sz="1800" dirty="0" err="1" smtClean="0">
                <a:cs typeface="Times New Roman" panose="02020603050405020304" pitchFamily="18" charset="0"/>
              </a:rPr>
              <a:t>Сысертского</a:t>
            </a:r>
            <a:r>
              <a:rPr lang="ru-RU" sz="1800" dirty="0" smtClean="0">
                <a:cs typeface="Times New Roman" panose="02020603050405020304" pitchFamily="18" charset="0"/>
              </a:rPr>
              <a:t> городского округа.</a:t>
            </a:r>
          </a:p>
          <a:p>
            <a:pPr marL="0" indent="0" algn="just">
              <a:buNone/>
            </a:pPr>
            <a:r>
              <a:rPr lang="ru-RU" sz="1800" dirty="0" smtClean="0">
                <a:cs typeface="Times New Roman" panose="02020603050405020304" pitchFamily="18" charset="0"/>
              </a:rPr>
              <a:t>	Местоположение фрагмента  указано на рисунке 1. </a:t>
            </a:r>
          </a:p>
          <a:p>
            <a:pPr marL="0" indent="0">
              <a:buNone/>
            </a:pPr>
            <a:r>
              <a:rPr lang="ru-RU" sz="1800" b="1" dirty="0" smtClean="0"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ru-RU" sz="1800" b="1" dirty="0" smtClean="0">
                <a:cs typeface="Times New Roman" panose="02020603050405020304" pitchFamily="18" charset="0"/>
              </a:rPr>
              <a:t>	Настоящими предложениями в границах проектирования предусмотрено изменений в конфигурацию 7-ми территориальных зон:</a:t>
            </a:r>
          </a:p>
          <a:p>
            <a:r>
              <a:rPr lang="ru-RU" sz="1800" dirty="0" smtClean="0">
                <a:cs typeface="Times New Roman" panose="02020603050405020304" pitchFamily="18" charset="0"/>
              </a:rPr>
              <a:t>- </a:t>
            </a:r>
            <a:r>
              <a:rPr lang="ru-RU" sz="1800" dirty="0"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cs typeface="Times New Roman" panose="02020603050405020304" pitchFamily="18" charset="0"/>
              </a:rPr>
              <a:t>Зона ЖТ-1.2 «Зона индивидуальных жилых домов в сельских населенных пунктах»;</a:t>
            </a:r>
          </a:p>
          <a:p>
            <a:r>
              <a:rPr lang="ru-RU" sz="1800" dirty="0" smtClean="0">
                <a:cs typeface="Times New Roman" panose="02020603050405020304" pitchFamily="18" charset="0"/>
              </a:rPr>
              <a:t>- 	Зона И «Зона инженерной инфраструктуры»;</a:t>
            </a:r>
          </a:p>
          <a:p>
            <a:r>
              <a:rPr lang="ru-RU" sz="1800" dirty="0" smtClean="0"/>
              <a:t>- 	Зона ТД-1 «Зона коммерческих объектов»;</a:t>
            </a:r>
          </a:p>
          <a:p>
            <a:r>
              <a:rPr lang="ru-RU" sz="1800" dirty="0" smtClean="0"/>
              <a:t>- 	Зона ТД-2 «Зона социальных объектов»;</a:t>
            </a:r>
          </a:p>
          <a:p>
            <a:r>
              <a:rPr lang="ru-RU" sz="1800" dirty="0" smtClean="0">
                <a:cs typeface="Times New Roman" panose="02020603050405020304" pitchFamily="18" charset="0"/>
              </a:rPr>
              <a:t>- 	Зона ДР «Зона древесно-кустарниковой растительности»;</a:t>
            </a:r>
          </a:p>
          <a:p>
            <a:r>
              <a:rPr lang="ru-RU" sz="1800" dirty="0" smtClean="0">
                <a:cs typeface="Times New Roman" panose="02020603050405020304" pitchFamily="18" charset="0"/>
              </a:rPr>
              <a:t>- 	Зона С «Зона ведения садоводства»;</a:t>
            </a:r>
          </a:p>
          <a:p>
            <a:r>
              <a:rPr lang="ru-RU" sz="1800" dirty="0" smtClean="0"/>
              <a:t>- 	</a:t>
            </a:r>
            <a:r>
              <a:rPr lang="ru-RU" sz="1600" dirty="0" smtClean="0"/>
              <a:t>ЗОП </a:t>
            </a:r>
            <a:r>
              <a:rPr lang="ru-RU" sz="1600" dirty="0"/>
              <a:t>«Зона общего пользования»;</a:t>
            </a:r>
          </a:p>
          <a:p>
            <a:r>
              <a:rPr lang="ru-RU" sz="1800" dirty="0" smtClean="0"/>
              <a:t>	</a:t>
            </a:r>
            <a:r>
              <a:rPr lang="ru-RU" sz="1600" dirty="0"/>
              <a:t>Также необходимо добавить зону ЖТ-1.3 «Зона малоэтажных жилых домов» и ликвидировать из территории населенного пункта следующие три зоны:</a:t>
            </a:r>
          </a:p>
          <a:p>
            <a:r>
              <a:rPr lang="ru-RU" sz="1600" dirty="0"/>
              <a:t>-	Р1 «Территории общего пользования для размещения парков, скверов, бульваров, городские леса»;</a:t>
            </a:r>
          </a:p>
          <a:p>
            <a:r>
              <a:rPr lang="ru-RU" sz="1600" dirty="0"/>
              <a:t>-	СХ «Сельскохозяйственная зона»;</a:t>
            </a:r>
          </a:p>
          <a:p>
            <a:r>
              <a:rPr lang="ru-RU" sz="1600" dirty="0"/>
              <a:t>-	Т «Зона транспортной инфраструктуры».</a:t>
            </a:r>
          </a:p>
          <a:p>
            <a:pPr marL="0" indent="0">
              <a:buNone/>
            </a:pPr>
            <a:r>
              <a:rPr lang="ru-RU" sz="1800" dirty="0" smtClean="0"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ru-RU" sz="1800" b="1" dirty="0" smtClean="0">
                <a:cs typeface="Times New Roman" panose="02020603050405020304" pitchFamily="18" charset="0"/>
              </a:rPr>
              <a:t>	Основания:</a:t>
            </a:r>
            <a:r>
              <a:rPr lang="ru-RU" sz="1800" dirty="0" smtClean="0">
                <a:cs typeface="Times New Roman" panose="02020603050405020304" pitchFamily="18" charset="0"/>
              </a:rPr>
              <a:t>  предложения по внесению изменений в генеральный план </a:t>
            </a:r>
            <a:r>
              <a:rPr lang="ru-RU" sz="1800" dirty="0" err="1" smtClean="0">
                <a:cs typeface="Times New Roman" panose="02020603050405020304" pitchFamily="18" charset="0"/>
              </a:rPr>
              <a:t>Сысертского</a:t>
            </a:r>
            <a:r>
              <a:rPr lang="ru-RU" sz="1800" dirty="0" smtClean="0">
                <a:cs typeface="Times New Roman" panose="02020603050405020304" pitchFamily="18" charset="0"/>
              </a:rPr>
              <a:t> городского округа применительно к территории п. Полевой и наличие земельных участков, поставленных на кадастровый учет с уточненными границами.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83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535147" y="6925156"/>
            <a:ext cx="9572603" cy="356416"/>
          </a:xfrm>
          <a:prstGeom prst="rect">
            <a:avLst/>
          </a:prstGeom>
        </p:spPr>
        <p:txBody>
          <a:bodyPr vert="horz" lIns="208611" tIns="104306" rIns="104306" bIns="52153">
            <a:normAutofit fontScale="70000" lnSpcReduction="20000"/>
          </a:bodyPr>
          <a:lstStyle>
            <a:lvl1pPr marL="302486" indent="-302486" algn="l" rtl="0" eaLnBrk="1" latinLnBrk="0" hangingPunct="1">
              <a:spcBef>
                <a:spcPts val="285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25834" indent="-229472" algn="l" rtl="0" eaLnBrk="1" latinLnBrk="0" hangingPunct="1">
              <a:spcBef>
                <a:spcPts val="285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7028" indent="-208611" algn="l" rtl="0" eaLnBrk="1" latinLnBrk="0" hangingPunct="1">
              <a:spcBef>
                <a:spcPts val="285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223" indent="-208611" algn="l" rtl="0" eaLnBrk="1" latinLnBrk="0" hangingPunct="1">
              <a:spcBef>
                <a:spcPts val="262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0279" indent="-208611" algn="l" rtl="0" eaLnBrk="1" latinLnBrk="0" hangingPunct="1">
              <a:spcBef>
                <a:spcPts val="28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181" indent="-208611" algn="l" rtl="0" eaLnBrk="1" latinLnBrk="0" hangingPunct="1">
              <a:spcBef>
                <a:spcPts val="28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40084" indent="-208611" algn="l" rtl="0" eaLnBrk="1" latinLnBrk="0" hangingPunct="1">
              <a:spcBef>
                <a:spcPts val="291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0418" indent="-208611" algn="l" rtl="0" eaLnBrk="1" latinLnBrk="0" hangingPunct="1">
              <a:spcBef>
                <a:spcPts val="293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1182" indent="-208611" algn="l" rtl="0" eaLnBrk="1" latinLnBrk="0" hangingPunct="1">
              <a:spcBef>
                <a:spcPts val="291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defTabSz="914400">
              <a:buNone/>
            </a:pPr>
            <a:r>
              <a:rPr lang="ru-RU" sz="2200" dirty="0" smtClean="0">
                <a:cs typeface="Times New Roman" panose="02020603050405020304" pitchFamily="18" charset="0"/>
              </a:rPr>
              <a:t>Рисунок </a:t>
            </a:r>
            <a:r>
              <a:rPr lang="ru-RU" sz="2200" dirty="0">
                <a:cs typeface="Times New Roman" panose="02020603050405020304" pitchFamily="18" charset="0"/>
              </a:rPr>
              <a:t>1. </a:t>
            </a:r>
            <a:r>
              <a:rPr lang="ru-RU" sz="2200" dirty="0" smtClean="0">
                <a:cs typeface="Times New Roman" panose="02020603050405020304" pitchFamily="18" charset="0"/>
              </a:rPr>
              <a:t>Местоположение фрагмента.</a:t>
            </a:r>
          </a:p>
          <a:p>
            <a:pPr marL="0" indent="0" algn="ctr" defTabSz="914400">
              <a:buFont typeface="Wingdings 2"/>
              <a:buNone/>
            </a:pPr>
            <a:endParaRPr lang="ru-RU" sz="2000" dirty="0" smtClean="0">
              <a:cs typeface="Times New Roman" panose="02020603050405020304" pitchFamily="18" charset="0"/>
            </a:endParaRPr>
          </a:p>
          <a:p>
            <a:pPr algn="ctr" defTabSz="914400">
              <a:buFontTx/>
              <a:buChar char="-"/>
            </a:pPr>
            <a:endParaRPr lang="ru-RU" sz="2000" dirty="0">
              <a:cs typeface="Times New Roman" panose="02020603050405020304" pitchFamily="18" charset="0"/>
            </a:endParaRPr>
          </a:p>
        </p:txBody>
      </p:sp>
      <p:pic>
        <p:nvPicPr>
          <p:cNvPr id="1026" name="Picture 2" descr="\\Rgis\обменник\1 Сысертский ГО\9_ПОЛЕВОЙ\ПОЛЕВОЙ  2018-2019\ПЗЗ\Текстовые материалы\Отчёт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428" y="324247"/>
            <a:ext cx="5113702" cy="635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66174" y="216474"/>
            <a:ext cx="9570592" cy="4617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3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62406" y="318304"/>
            <a:ext cx="9572603" cy="648072"/>
          </a:xfrm>
          <a:prstGeom prst="rect">
            <a:avLst/>
          </a:prstGeom>
        </p:spPr>
        <p:txBody>
          <a:bodyPr vert="horz" lIns="208611" tIns="104306" rIns="104306" bIns="52153">
            <a:normAutofit fontScale="70000" lnSpcReduction="20000"/>
          </a:bodyPr>
          <a:lstStyle>
            <a:lvl1pPr marL="302486" indent="-302486" algn="l" rtl="0" eaLnBrk="1" latinLnBrk="0" hangingPunct="1">
              <a:spcBef>
                <a:spcPts val="285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25834" indent="-229472" algn="l" rtl="0" eaLnBrk="1" latinLnBrk="0" hangingPunct="1">
              <a:spcBef>
                <a:spcPts val="285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7028" indent="-208611" algn="l" rtl="0" eaLnBrk="1" latinLnBrk="0" hangingPunct="1">
              <a:spcBef>
                <a:spcPts val="285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223" indent="-208611" algn="l" rtl="0" eaLnBrk="1" latinLnBrk="0" hangingPunct="1">
              <a:spcBef>
                <a:spcPts val="262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0279" indent="-208611" algn="l" rtl="0" eaLnBrk="1" latinLnBrk="0" hangingPunct="1">
              <a:spcBef>
                <a:spcPts val="28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181" indent="-208611" algn="l" rtl="0" eaLnBrk="1" latinLnBrk="0" hangingPunct="1">
              <a:spcBef>
                <a:spcPts val="28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40084" indent="-208611" algn="l" rtl="0" eaLnBrk="1" latinLnBrk="0" hangingPunct="1">
              <a:spcBef>
                <a:spcPts val="291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0418" indent="-208611" algn="l" rtl="0" eaLnBrk="1" latinLnBrk="0" hangingPunct="1">
              <a:spcBef>
                <a:spcPts val="293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1182" indent="-208611" algn="l" rtl="0" eaLnBrk="1" latinLnBrk="0" hangingPunct="1">
              <a:spcBef>
                <a:spcPts val="291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defTabSz="914400">
              <a:buNone/>
            </a:pPr>
            <a:r>
              <a:rPr lang="ru-RU" sz="2200" dirty="0" smtClean="0">
                <a:cs typeface="Times New Roman" panose="02020603050405020304" pitchFamily="18" charset="0"/>
              </a:rPr>
              <a:t>Фрагмент карты «Карта градостроительного зонирования </a:t>
            </a:r>
            <a:r>
              <a:rPr lang="ru-RU" sz="2200" dirty="0" err="1" smtClean="0">
                <a:cs typeface="Times New Roman" panose="02020603050405020304" pitchFamily="18" charset="0"/>
              </a:rPr>
              <a:t>Сысертского</a:t>
            </a:r>
            <a:r>
              <a:rPr lang="ru-RU" sz="2200" dirty="0" smtClean="0">
                <a:cs typeface="Times New Roman" panose="02020603050405020304" pitchFamily="18" charset="0"/>
              </a:rPr>
              <a:t> городского округа». </a:t>
            </a:r>
          </a:p>
          <a:p>
            <a:pPr marL="0" indent="0" algn="ctr" defTabSz="914400">
              <a:buNone/>
            </a:pPr>
            <a:r>
              <a:rPr lang="ru-RU" sz="2200" dirty="0" smtClean="0">
                <a:cs typeface="Times New Roman" panose="02020603050405020304" pitchFamily="18" charset="0"/>
              </a:rPr>
              <a:t>Фрагмент 9, 10.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39727" y="995958"/>
            <a:ext cx="2554054" cy="432048"/>
          </a:xfrm>
          <a:prstGeom prst="rect">
            <a:avLst/>
          </a:prstGeom>
        </p:spPr>
        <p:txBody>
          <a:bodyPr vert="horz" lIns="208611" tIns="104306" rIns="104306" bIns="52153">
            <a:normAutofit fontScale="92500"/>
          </a:bodyPr>
          <a:lstStyle>
            <a:lvl1pPr marL="302486" indent="-302486" algn="l" rtl="0" eaLnBrk="1" latinLnBrk="0" hangingPunct="1">
              <a:spcBef>
                <a:spcPts val="285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25834" indent="-229472" algn="l" rtl="0" eaLnBrk="1" latinLnBrk="0" hangingPunct="1">
              <a:spcBef>
                <a:spcPts val="285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7028" indent="-208611" algn="l" rtl="0" eaLnBrk="1" latinLnBrk="0" hangingPunct="1">
              <a:spcBef>
                <a:spcPts val="285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223" indent="-208611" algn="l" rtl="0" eaLnBrk="1" latinLnBrk="0" hangingPunct="1">
              <a:spcBef>
                <a:spcPts val="262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0279" indent="-208611" algn="l" rtl="0" eaLnBrk="1" latinLnBrk="0" hangingPunct="1">
              <a:spcBef>
                <a:spcPts val="28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181" indent="-208611" algn="l" rtl="0" eaLnBrk="1" latinLnBrk="0" hangingPunct="1">
              <a:spcBef>
                <a:spcPts val="28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40084" indent="-208611" algn="l" rtl="0" eaLnBrk="1" latinLnBrk="0" hangingPunct="1">
              <a:spcBef>
                <a:spcPts val="291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0418" indent="-208611" algn="l" rtl="0" eaLnBrk="1" latinLnBrk="0" hangingPunct="1">
              <a:spcBef>
                <a:spcPts val="293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1182" indent="-208611" algn="l" rtl="0" eaLnBrk="1" latinLnBrk="0" hangingPunct="1">
              <a:spcBef>
                <a:spcPts val="291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defTabSz="914400">
              <a:buNone/>
            </a:pPr>
            <a:r>
              <a:rPr lang="ru-RU" sz="1500" dirty="0" smtClean="0">
                <a:cs typeface="Times New Roman" panose="02020603050405020304" pitchFamily="18" charset="0"/>
              </a:rPr>
              <a:t>Редакция действующая</a:t>
            </a:r>
            <a:endParaRPr lang="ru-RU" sz="1500" dirty="0">
              <a:cs typeface="Times New Roman" panose="02020603050405020304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47937" y="4102199"/>
            <a:ext cx="4369866" cy="432048"/>
          </a:xfrm>
          <a:prstGeom prst="rect">
            <a:avLst/>
          </a:prstGeom>
        </p:spPr>
        <p:txBody>
          <a:bodyPr vert="horz" lIns="208611" tIns="104306" rIns="104306" bIns="52153">
            <a:noAutofit/>
          </a:bodyPr>
          <a:lstStyle>
            <a:lvl1pPr marL="302486" indent="-302486" algn="l" rtl="0" eaLnBrk="1" latinLnBrk="0" hangingPunct="1">
              <a:spcBef>
                <a:spcPts val="285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25834" indent="-229472" algn="l" rtl="0" eaLnBrk="1" latinLnBrk="0" hangingPunct="1">
              <a:spcBef>
                <a:spcPts val="285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7028" indent="-208611" algn="l" rtl="0" eaLnBrk="1" latinLnBrk="0" hangingPunct="1">
              <a:spcBef>
                <a:spcPts val="285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223" indent="-208611" algn="l" rtl="0" eaLnBrk="1" latinLnBrk="0" hangingPunct="1">
              <a:spcBef>
                <a:spcPts val="262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0279" indent="-208611" algn="l" rtl="0" eaLnBrk="1" latinLnBrk="0" hangingPunct="1">
              <a:spcBef>
                <a:spcPts val="28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181" indent="-208611" algn="l" rtl="0" eaLnBrk="1" latinLnBrk="0" hangingPunct="1">
              <a:spcBef>
                <a:spcPts val="28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40084" indent="-208611" algn="l" rtl="0" eaLnBrk="1" latinLnBrk="0" hangingPunct="1">
              <a:spcBef>
                <a:spcPts val="291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0418" indent="-208611" algn="l" rtl="0" eaLnBrk="1" latinLnBrk="0" hangingPunct="1">
              <a:spcBef>
                <a:spcPts val="293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1182" indent="-208611" algn="l" rtl="0" eaLnBrk="1" latinLnBrk="0" hangingPunct="1">
              <a:spcBef>
                <a:spcPts val="291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defTabSz="914400">
              <a:buNone/>
            </a:pPr>
            <a:r>
              <a:rPr lang="ru-RU" sz="1400" dirty="0" smtClean="0">
                <a:cs typeface="Times New Roman" panose="02020603050405020304" pitchFamily="18" charset="0"/>
              </a:rPr>
              <a:t>Редакция, предлагаемая к утверждению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605" y="1450377"/>
            <a:ext cx="9377811" cy="250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605" y="4655075"/>
            <a:ext cx="9422142" cy="24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57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66174" y="216474"/>
            <a:ext cx="9570592" cy="4617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3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50158" y="324247"/>
            <a:ext cx="9684853" cy="936104"/>
          </a:xfrm>
          <a:prstGeom prst="rect">
            <a:avLst/>
          </a:prstGeom>
        </p:spPr>
        <p:txBody>
          <a:bodyPr vert="horz" lIns="208611" tIns="104306" rIns="104306" bIns="52153">
            <a:noAutofit/>
          </a:bodyPr>
          <a:lstStyle>
            <a:lvl1pPr marL="302486" indent="-302486" algn="l" rtl="0" eaLnBrk="1" latinLnBrk="0" hangingPunct="1">
              <a:spcBef>
                <a:spcPts val="285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25834" indent="-229472" algn="l" rtl="0" eaLnBrk="1" latinLnBrk="0" hangingPunct="1">
              <a:spcBef>
                <a:spcPts val="285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7028" indent="-208611" algn="l" rtl="0" eaLnBrk="1" latinLnBrk="0" hangingPunct="1">
              <a:spcBef>
                <a:spcPts val="285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223" indent="-208611" algn="l" rtl="0" eaLnBrk="1" latinLnBrk="0" hangingPunct="1">
              <a:spcBef>
                <a:spcPts val="262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0279" indent="-208611" algn="l" rtl="0" eaLnBrk="1" latinLnBrk="0" hangingPunct="1">
              <a:spcBef>
                <a:spcPts val="28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181" indent="-208611" algn="l" rtl="0" eaLnBrk="1" latinLnBrk="0" hangingPunct="1">
              <a:spcBef>
                <a:spcPts val="28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40084" indent="-208611" algn="l" rtl="0" eaLnBrk="1" latinLnBrk="0" hangingPunct="1">
              <a:spcBef>
                <a:spcPts val="291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0418" indent="-208611" algn="l" rtl="0" eaLnBrk="1" latinLnBrk="0" hangingPunct="1">
              <a:spcBef>
                <a:spcPts val="293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1182" indent="-208611" algn="l" rtl="0" eaLnBrk="1" latinLnBrk="0" hangingPunct="1">
              <a:spcBef>
                <a:spcPts val="291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defTabSz="914400">
              <a:buNone/>
            </a:pPr>
            <a:r>
              <a:rPr lang="ru-RU" sz="1500" dirty="0" smtClean="0">
                <a:cs typeface="Times New Roman" panose="02020603050405020304" pitchFamily="18" charset="0"/>
              </a:rPr>
              <a:t>Фрагмент карты «Карта зон с особыми условиями использования территории </a:t>
            </a:r>
          </a:p>
          <a:p>
            <a:pPr marL="0" indent="0" algn="ctr" defTabSz="914400">
              <a:buNone/>
            </a:pPr>
            <a:r>
              <a:rPr lang="ru-RU" sz="1500" dirty="0" err="1" smtClean="0">
                <a:cs typeface="Times New Roman" panose="02020603050405020304" pitchFamily="18" charset="0"/>
              </a:rPr>
              <a:t>Сысертского</a:t>
            </a:r>
            <a:r>
              <a:rPr lang="ru-RU" sz="1500" dirty="0" smtClean="0">
                <a:cs typeface="Times New Roman" panose="02020603050405020304" pitchFamily="18" charset="0"/>
              </a:rPr>
              <a:t> городского округа». </a:t>
            </a:r>
          </a:p>
          <a:p>
            <a:pPr marL="0" indent="0" algn="ctr" defTabSz="914400">
              <a:buNone/>
            </a:pPr>
            <a:r>
              <a:rPr lang="ru-RU" sz="1500" dirty="0" smtClean="0">
                <a:cs typeface="Times New Roman" panose="02020603050405020304" pitchFamily="18" charset="0"/>
              </a:rPr>
              <a:t>Фрагмент 9, 10.</a:t>
            </a:r>
            <a:endParaRPr lang="ru-RU" sz="1500" dirty="0"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20885" y="1056531"/>
            <a:ext cx="2554054" cy="432048"/>
          </a:xfrm>
          <a:prstGeom prst="rect">
            <a:avLst/>
          </a:prstGeom>
        </p:spPr>
        <p:txBody>
          <a:bodyPr vert="horz" lIns="208611" tIns="104306" rIns="104306" bIns="52153">
            <a:normAutofit fontScale="92500"/>
          </a:bodyPr>
          <a:lstStyle>
            <a:lvl1pPr marL="302486" indent="-302486" algn="l" rtl="0" eaLnBrk="1" latinLnBrk="0" hangingPunct="1">
              <a:spcBef>
                <a:spcPts val="285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25834" indent="-229472" algn="l" rtl="0" eaLnBrk="1" latinLnBrk="0" hangingPunct="1">
              <a:spcBef>
                <a:spcPts val="285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7028" indent="-208611" algn="l" rtl="0" eaLnBrk="1" latinLnBrk="0" hangingPunct="1">
              <a:spcBef>
                <a:spcPts val="285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223" indent="-208611" algn="l" rtl="0" eaLnBrk="1" latinLnBrk="0" hangingPunct="1">
              <a:spcBef>
                <a:spcPts val="262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0279" indent="-208611" algn="l" rtl="0" eaLnBrk="1" latinLnBrk="0" hangingPunct="1">
              <a:spcBef>
                <a:spcPts val="28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181" indent="-208611" algn="l" rtl="0" eaLnBrk="1" latinLnBrk="0" hangingPunct="1">
              <a:spcBef>
                <a:spcPts val="28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40084" indent="-208611" algn="l" rtl="0" eaLnBrk="1" latinLnBrk="0" hangingPunct="1">
              <a:spcBef>
                <a:spcPts val="291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0418" indent="-208611" algn="l" rtl="0" eaLnBrk="1" latinLnBrk="0" hangingPunct="1">
              <a:spcBef>
                <a:spcPts val="293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1182" indent="-208611" algn="l" rtl="0" eaLnBrk="1" latinLnBrk="0" hangingPunct="1">
              <a:spcBef>
                <a:spcPts val="291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defTabSz="914400">
              <a:buNone/>
            </a:pPr>
            <a:r>
              <a:rPr lang="ru-RU" sz="1500" dirty="0" smtClean="0">
                <a:cs typeface="Times New Roman" panose="02020603050405020304" pitchFamily="18" charset="0"/>
              </a:rPr>
              <a:t>Редакция действующая</a:t>
            </a:r>
            <a:endParaRPr lang="ru-RU" sz="1500" dirty="0"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92127" y="4341415"/>
            <a:ext cx="4725659" cy="432048"/>
          </a:xfrm>
          <a:prstGeom prst="rect">
            <a:avLst/>
          </a:prstGeom>
        </p:spPr>
        <p:txBody>
          <a:bodyPr vert="horz" lIns="208611" tIns="104306" rIns="104306" bIns="52153">
            <a:noAutofit/>
          </a:bodyPr>
          <a:lstStyle>
            <a:lvl1pPr marL="302486" indent="-302486" algn="l" rtl="0" eaLnBrk="1" latinLnBrk="0" hangingPunct="1">
              <a:spcBef>
                <a:spcPts val="285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25834" indent="-229472" algn="l" rtl="0" eaLnBrk="1" latinLnBrk="0" hangingPunct="1">
              <a:spcBef>
                <a:spcPts val="285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7028" indent="-208611" algn="l" rtl="0" eaLnBrk="1" latinLnBrk="0" hangingPunct="1">
              <a:spcBef>
                <a:spcPts val="285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223" indent="-208611" algn="l" rtl="0" eaLnBrk="1" latinLnBrk="0" hangingPunct="1">
              <a:spcBef>
                <a:spcPts val="262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0279" indent="-208611" algn="l" rtl="0" eaLnBrk="1" latinLnBrk="0" hangingPunct="1">
              <a:spcBef>
                <a:spcPts val="28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181" indent="-208611" algn="l" rtl="0" eaLnBrk="1" latinLnBrk="0" hangingPunct="1">
              <a:spcBef>
                <a:spcPts val="28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40084" indent="-208611" algn="l" rtl="0" eaLnBrk="1" latinLnBrk="0" hangingPunct="1">
              <a:spcBef>
                <a:spcPts val="291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0418" indent="-208611" algn="l" rtl="0" eaLnBrk="1" latinLnBrk="0" hangingPunct="1">
              <a:spcBef>
                <a:spcPts val="293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1182" indent="-208611" algn="l" rtl="0" eaLnBrk="1" latinLnBrk="0" hangingPunct="1">
              <a:spcBef>
                <a:spcPts val="291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defTabSz="914400">
              <a:buNone/>
            </a:pPr>
            <a:r>
              <a:rPr lang="ru-RU" sz="1400" dirty="0" smtClean="0">
                <a:cs typeface="Times New Roman" panose="02020603050405020304" pitchFamily="18" charset="0"/>
              </a:rPr>
              <a:t>Редакция, предлагаемая к утверждению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885" y="1585139"/>
            <a:ext cx="9231979" cy="242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789" y="4862976"/>
            <a:ext cx="9240075" cy="239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02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803</TotalTime>
  <Words>82</Words>
  <Application>Microsoft Office PowerPoint</Application>
  <PresentationFormat>Произвольный</PresentationFormat>
  <Paragraphs>33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Аспект</vt:lpstr>
      <vt:lpstr>Внесение изменений в ПЗЗ Сысертского городского округа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Предложения по внесению изменений в генеральный план Сысертского городского округа</dc:title>
  <dc:creator>Лимонова Александра Сергеевна</dc:creator>
  <cp:lastModifiedBy>Виктория Тарасенко</cp:lastModifiedBy>
  <cp:revision>89</cp:revision>
  <cp:lastPrinted>2020-02-19T10:21:02Z</cp:lastPrinted>
  <dcterms:created xsi:type="dcterms:W3CDTF">2015-01-15T10:35:01Z</dcterms:created>
  <dcterms:modified xsi:type="dcterms:W3CDTF">2020-09-24T05:09:01Z</dcterms:modified>
</cp:coreProperties>
</file>